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DM Sans Semi Bold"/>
      <p:regular r:id="rId12"/>
    </p:embeddedFont>
    <p:embeddedFont>
      <p:font typeface="DM Sans Semi Bold"/>
      <p:regular r:id="rId13"/>
    </p:embeddedFont>
    <p:embeddedFont>
      <p:font typeface="DM Sans Semi Bold"/>
      <p:regular r:id="rId14"/>
    </p:embeddedFont>
    <p:embeddedFont>
      <p:font typeface="DM Sans Semi Bold"/>
      <p:regular r:id="rId15"/>
    </p:embeddedFont>
    <p:embeddedFont>
      <p:font typeface="Inter Medium"/>
      <p:regular r:id="rId16"/>
    </p:embeddedFont>
    <p:embeddedFont>
      <p:font typeface="Inter Medium"/>
      <p:regular r:id="rId17"/>
    </p:embeddedFont>
    <p:embeddedFont>
      <p:font typeface="Inter Medium"/>
      <p:regular r:id="rId18"/>
    </p:embeddedFont>
    <p:embeddedFont>
      <p:font typeface="Inter Medium"/>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9562"/>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AI-Powered Emergency Vehicle Traffic Optimization</a:t>
            </a:r>
            <a:endParaRPr lang="en-US" sz="4450" dirty="0"/>
          </a:p>
        </p:txBody>
      </p:sp>
      <p:sp>
        <p:nvSpPr>
          <p:cNvPr id="4" name="Text 1"/>
          <p:cNvSpPr/>
          <p:nvPr/>
        </p:nvSpPr>
        <p:spPr>
          <a:xfrm>
            <a:off x="793790" y="4676061"/>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Accelerating first responders' arrival times through smart traffic management</a:t>
            </a:r>
            <a:endParaRPr lang="en-US" sz="1750" dirty="0"/>
          </a:p>
        </p:txBody>
      </p:sp>
      <p:sp>
        <p:nvSpPr>
          <p:cNvPr id="5" name="Text 2"/>
          <p:cNvSpPr/>
          <p:nvPr/>
        </p:nvSpPr>
        <p:spPr>
          <a:xfrm>
            <a:off x="793790" y="5657017"/>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464646"/>
                </a:solidFill>
                <a:latin typeface="Inter Medium" pitchFamily="34" charset="0"/>
                <a:ea typeface="Inter Medium" pitchFamily="34" charset="-122"/>
                <a:cs typeface="Inter Medium" pitchFamily="34" charset="-120"/>
              </a:rPr>
              <a:t>Team: Bug-Busters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270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Methodologies</a:t>
            </a:r>
            <a:endParaRPr lang="en-US" sz="4450" dirty="0"/>
          </a:p>
        </p:txBody>
      </p:sp>
      <p:sp>
        <p:nvSpPr>
          <p:cNvPr id="3" name="Text 1"/>
          <p:cNvSpPr/>
          <p:nvPr/>
        </p:nvSpPr>
        <p:spPr>
          <a:xfrm>
            <a:off x="793790" y="2908459"/>
            <a:ext cx="2619851" cy="708660"/>
          </a:xfrm>
          <a:prstGeom prst="rect">
            <a:avLst/>
          </a:prstGeom>
          <a:noFill/>
          <a:ln/>
        </p:spPr>
        <p:txBody>
          <a:bodyPr wrap="squar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Real-Time Data Acquisition</a:t>
            </a:r>
            <a:endParaRPr lang="en-US" sz="2200" dirty="0"/>
          </a:p>
        </p:txBody>
      </p:sp>
      <p:sp>
        <p:nvSpPr>
          <p:cNvPr id="4" name="Text 2"/>
          <p:cNvSpPr/>
          <p:nvPr/>
        </p:nvSpPr>
        <p:spPr>
          <a:xfrm>
            <a:off x="793790" y="3843933"/>
            <a:ext cx="2619851"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Sensors, cameras, and GPS data</a:t>
            </a:r>
            <a:endParaRPr lang="en-US" sz="1750" dirty="0"/>
          </a:p>
        </p:txBody>
      </p:sp>
      <p:sp>
        <p:nvSpPr>
          <p:cNvPr id="5" name="Text 3"/>
          <p:cNvSpPr/>
          <p:nvPr/>
        </p:nvSpPr>
        <p:spPr>
          <a:xfrm>
            <a:off x="3974663" y="2908459"/>
            <a:ext cx="3966924"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Machine Learning Algorithms</a:t>
            </a:r>
            <a:endParaRPr lang="en-US" sz="2200" dirty="0"/>
          </a:p>
        </p:txBody>
      </p:sp>
      <p:sp>
        <p:nvSpPr>
          <p:cNvPr id="6" name="Text 4"/>
          <p:cNvSpPr/>
          <p:nvPr/>
        </p:nvSpPr>
        <p:spPr>
          <a:xfrm>
            <a:off x="3974663" y="3489603"/>
            <a:ext cx="6425446" cy="290322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CNNs process traffic surveillance images to detect emergency vehicles accurately, distinguishing them from regular traffic. By integrating CNN-based classification with intelligent traffic control systems, traffic signals can dynamically adjust to provide clear paths for emergency responders. This approach enhances urban mobility, reduces congestion, and ensures that emergency services reach their destinations swiftly and efficiently.</a:t>
            </a:r>
            <a:endParaRPr lang="en-US" sz="1750" dirty="0"/>
          </a:p>
        </p:txBody>
      </p:sp>
      <p:sp>
        <p:nvSpPr>
          <p:cNvPr id="7" name="Text 5"/>
          <p:cNvSpPr/>
          <p:nvPr/>
        </p:nvSpPr>
        <p:spPr>
          <a:xfrm>
            <a:off x="10961132" y="2908459"/>
            <a:ext cx="2890480" cy="708660"/>
          </a:xfrm>
          <a:prstGeom prst="rect">
            <a:avLst/>
          </a:prstGeom>
          <a:noFill/>
          <a:ln/>
        </p:spPr>
        <p:txBody>
          <a:bodyPr wrap="squar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Dynamic Traffic Signal Control</a:t>
            </a:r>
            <a:endParaRPr lang="en-US" sz="2200" dirty="0"/>
          </a:p>
        </p:txBody>
      </p:sp>
      <p:sp>
        <p:nvSpPr>
          <p:cNvPr id="8" name="Text 6"/>
          <p:cNvSpPr/>
          <p:nvPr/>
        </p:nvSpPr>
        <p:spPr>
          <a:xfrm>
            <a:off x="10961132" y="3843933"/>
            <a:ext cx="2890480"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Prioritize emergency vehicle routes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0548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Challenges</a:t>
            </a:r>
            <a:endParaRPr lang="en-US" sz="4450" dirty="0"/>
          </a:p>
        </p:txBody>
      </p:sp>
      <p:sp>
        <p:nvSpPr>
          <p:cNvPr id="4" name="Shape 1"/>
          <p:cNvSpPr/>
          <p:nvPr/>
        </p:nvSpPr>
        <p:spPr>
          <a:xfrm>
            <a:off x="6280190" y="3309580"/>
            <a:ext cx="396835" cy="396835"/>
          </a:xfrm>
          <a:prstGeom prst="roundRect">
            <a:avLst>
              <a:gd name="adj" fmla="val 8574"/>
            </a:avLst>
          </a:prstGeom>
          <a:solidFill>
            <a:srgbClr val="F2EEEE"/>
          </a:solidFill>
          <a:ln/>
        </p:spPr>
      </p:sp>
      <p:sp>
        <p:nvSpPr>
          <p:cNvPr id="5" name="Text 2"/>
          <p:cNvSpPr/>
          <p:nvPr/>
        </p:nvSpPr>
        <p:spPr>
          <a:xfrm>
            <a:off x="6903839" y="330958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Congestion</a:t>
            </a:r>
            <a:endParaRPr lang="en-US" sz="2200" dirty="0"/>
          </a:p>
        </p:txBody>
      </p:sp>
      <p:sp>
        <p:nvSpPr>
          <p:cNvPr id="6" name="Text 3"/>
          <p:cNvSpPr/>
          <p:nvPr/>
        </p:nvSpPr>
        <p:spPr>
          <a:xfrm>
            <a:off x="6903839" y="3799999"/>
            <a:ext cx="3041213"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Smart traffic signals and route optimization</a:t>
            </a:r>
            <a:endParaRPr lang="en-US" sz="1750" dirty="0"/>
          </a:p>
        </p:txBody>
      </p:sp>
      <p:sp>
        <p:nvSpPr>
          <p:cNvPr id="7" name="Shape 4"/>
          <p:cNvSpPr/>
          <p:nvPr/>
        </p:nvSpPr>
        <p:spPr>
          <a:xfrm>
            <a:off x="10171867" y="3309580"/>
            <a:ext cx="396835" cy="396835"/>
          </a:xfrm>
          <a:prstGeom prst="roundRect">
            <a:avLst>
              <a:gd name="adj" fmla="val 8574"/>
            </a:avLst>
          </a:prstGeom>
          <a:solidFill>
            <a:srgbClr val="F2EEEE"/>
          </a:solidFill>
          <a:ln/>
        </p:spPr>
      </p:sp>
      <p:sp>
        <p:nvSpPr>
          <p:cNvPr id="8" name="Text 5"/>
          <p:cNvSpPr/>
          <p:nvPr/>
        </p:nvSpPr>
        <p:spPr>
          <a:xfrm>
            <a:off x="10795516" y="3309580"/>
            <a:ext cx="2941677"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Unpredictable Events</a:t>
            </a:r>
            <a:endParaRPr lang="en-US" sz="2200" dirty="0"/>
          </a:p>
        </p:txBody>
      </p:sp>
      <p:sp>
        <p:nvSpPr>
          <p:cNvPr id="9" name="Text 6"/>
          <p:cNvSpPr/>
          <p:nvPr/>
        </p:nvSpPr>
        <p:spPr>
          <a:xfrm>
            <a:off x="10795516" y="3799999"/>
            <a:ext cx="3041213"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Real-time data and dynamic route adjustments</a:t>
            </a:r>
            <a:endParaRPr lang="en-US" sz="1750" dirty="0"/>
          </a:p>
        </p:txBody>
      </p:sp>
      <p:sp>
        <p:nvSpPr>
          <p:cNvPr id="10" name="Shape 7"/>
          <p:cNvSpPr/>
          <p:nvPr/>
        </p:nvSpPr>
        <p:spPr>
          <a:xfrm>
            <a:off x="6280190" y="5007769"/>
            <a:ext cx="396835" cy="396835"/>
          </a:xfrm>
          <a:prstGeom prst="roundRect">
            <a:avLst>
              <a:gd name="adj" fmla="val 8574"/>
            </a:avLst>
          </a:prstGeom>
          <a:solidFill>
            <a:srgbClr val="F2EEEE"/>
          </a:solidFill>
          <a:ln/>
        </p:spPr>
      </p:sp>
      <p:sp>
        <p:nvSpPr>
          <p:cNvPr id="11" name="Text 8"/>
          <p:cNvSpPr/>
          <p:nvPr/>
        </p:nvSpPr>
        <p:spPr>
          <a:xfrm>
            <a:off x="6903839" y="5007769"/>
            <a:ext cx="32899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Limited Communication</a:t>
            </a:r>
            <a:endParaRPr lang="en-US" sz="2200" dirty="0"/>
          </a:p>
        </p:txBody>
      </p:sp>
      <p:sp>
        <p:nvSpPr>
          <p:cNvPr id="12" name="Text 9"/>
          <p:cNvSpPr/>
          <p:nvPr/>
        </p:nvSpPr>
        <p:spPr>
          <a:xfrm>
            <a:off x="6903839" y="5498187"/>
            <a:ext cx="6932771"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Enhanced communication between first responders and traffic control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6715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Real-Time Monitoring and Predictive Analytics</a:t>
            </a:r>
            <a:endParaRPr lang="en-US" sz="4450" dirty="0"/>
          </a:p>
        </p:txBody>
      </p:sp>
      <p:pic>
        <p:nvPicPr>
          <p:cNvPr id="4" name="Image 1" descr="preencoded.png">    </p:cNvPr>
          <p:cNvPicPr>
            <a:picLocks noChangeAspect="1"/>
          </p:cNvPicPr>
          <p:nvPr/>
        </p:nvPicPr>
        <p:blipFill>
          <a:blip r:embed="rId2"/>
          <a:stretch>
            <a:fillRect/>
          </a:stretch>
        </p:blipFill>
        <p:spPr>
          <a:xfrm>
            <a:off x="793790" y="2824877"/>
            <a:ext cx="566976" cy="566976"/>
          </a:xfrm>
          <a:prstGeom prst="rect">
            <a:avLst/>
          </a:prstGeom>
        </p:spPr>
      </p:pic>
      <p:sp>
        <p:nvSpPr>
          <p:cNvPr id="5" name="Text 1"/>
          <p:cNvSpPr/>
          <p:nvPr/>
        </p:nvSpPr>
        <p:spPr>
          <a:xfrm>
            <a:off x="793790" y="3618667"/>
            <a:ext cx="3370183"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Traffic Flow Visualization</a:t>
            </a:r>
            <a:endParaRPr lang="en-US" sz="2200" dirty="0"/>
          </a:p>
        </p:txBody>
      </p:sp>
      <p:sp>
        <p:nvSpPr>
          <p:cNvPr id="6" name="Text 2"/>
          <p:cNvSpPr/>
          <p:nvPr/>
        </p:nvSpPr>
        <p:spPr>
          <a:xfrm>
            <a:off x="793790" y="4109085"/>
            <a:ext cx="3608070"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Real-time traffic density maps</a:t>
            </a:r>
            <a:endParaRPr lang="en-US" sz="1750" dirty="0"/>
          </a:p>
        </p:txBody>
      </p:sp>
      <p:pic>
        <p:nvPicPr>
          <p:cNvPr id="7" name="Image 2" descr="preencoded.png">    </p:cNvPr>
          <p:cNvPicPr>
            <a:picLocks noChangeAspect="1"/>
          </p:cNvPicPr>
          <p:nvPr/>
        </p:nvPicPr>
        <p:blipFill>
          <a:blip r:embed="rId3"/>
          <a:stretch>
            <a:fillRect/>
          </a:stretch>
        </p:blipFill>
        <p:spPr>
          <a:xfrm>
            <a:off x="4742021" y="2824877"/>
            <a:ext cx="566976" cy="566976"/>
          </a:xfrm>
          <a:prstGeom prst="rect">
            <a:avLst/>
          </a:prstGeom>
        </p:spPr>
      </p:pic>
      <p:sp>
        <p:nvSpPr>
          <p:cNvPr id="8" name="Text 3"/>
          <p:cNvSpPr/>
          <p:nvPr/>
        </p:nvSpPr>
        <p:spPr>
          <a:xfrm>
            <a:off x="4742021" y="36186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Predictive Analytics</a:t>
            </a:r>
            <a:endParaRPr lang="en-US" sz="2200" dirty="0"/>
          </a:p>
        </p:txBody>
      </p:sp>
      <p:sp>
        <p:nvSpPr>
          <p:cNvPr id="9" name="Text 4"/>
          <p:cNvSpPr/>
          <p:nvPr/>
        </p:nvSpPr>
        <p:spPr>
          <a:xfrm>
            <a:off x="4742021" y="4109085"/>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Anticipating congestion and potential delays</a:t>
            </a:r>
            <a:endParaRPr lang="en-US" sz="1750" dirty="0"/>
          </a:p>
        </p:txBody>
      </p:sp>
      <p:pic>
        <p:nvPicPr>
          <p:cNvPr id="10" name="Image 3" descr="preencoded.png">    </p:cNvPr>
          <p:cNvPicPr>
            <a:picLocks noChangeAspect="1"/>
          </p:cNvPicPr>
          <p:nvPr/>
        </p:nvPicPr>
        <p:blipFill>
          <a:blip r:embed="rId4"/>
          <a:stretch>
            <a:fillRect/>
          </a:stretch>
        </p:blipFill>
        <p:spPr>
          <a:xfrm>
            <a:off x="793790" y="5515332"/>
            <a:ext cx="566976" cy="566976"/>
          </a:xfrm>
          <a:prstGeom prst="rect">
            <a:avLst/>
          </a:prstGeom>
        </p:spPr>
      </p:pic>
      <p:sp>
        <p:nvSpPr>
          <p:cNvPr id="11" name="Text 5"/>
          <p:cNvSpPr/>
          <p:nvPr/>
        </p:nvSpPr>
        <p:spPr>
          <a:xfrm>
            <a:off x="793790" y="63091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ETA Optimization</a:t>
            </a:r>
            <a:endParaRPr lang="en-US" sz="2200" dirty="0"/>
          </a:p>
        </p:txBody>
      </p:sp>
      <p:sp>
        <p:nvSpPr>
          <p:cNvPr id="12" name="Text 6"/>
          <p:cNvSpPr/>
          <p:nvPr/>
        </p:nvSpPr>
        <p:spPr>
          <a:xfrm>
            <a:off x="793790" y="6799540"/>
            <a:ext cx="3608070"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Accurate estimated arrival times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604004"/>
            <a:ext cx="13096637" cy="1369457"/>
          </a:xfrm>
          <a:prstGeom prst="rect">
            <a:avLst/>
          </a:prstGeom>
          <a:noFill/>
          <a:ln/>
        </p:spPr>
        <p:txBody>
          <a:bodyPr wrap="square" lIns="0" tIns="0" rIns="0" bIns="0" rtlCol="0" anchor="t"/>
          <a:lstStyle/>
          <a:p>
            <a:pPr indent="0" marL="0">
              <a:lnSpc>
                <a:spcPts val="5350"/>
              </a:lnSpc>
              <a:buNone/>
            </a:pPr>
            <a:r>
              <a:rPr lang="en-US" sz="4300" dirty="0">
                <a:solidFill>
                  <a:srgbClr val="030303"/>
                </a:solidFill>
                <a:latin typeface="DM Sans Semi Bold" pitchFamily="34" charset="0"/>
                <a:ea typeface="DM Sans Semi Bold" pitchFamily="34" charset="-122"/>
                <a:cs typeface="DM Sans Semi Bold" pitchFamily="34" charset="-120"/>
              </a:rPr>
              <a:t>Implementing the Solution: Challenges and Opportunities</a:t>
            </a:r>
            <a:endParaRPr lang="en-US" sz="4300" dirty="0"/>
          </a:p>
        </p:txBody>
      </p:sp>
      <p:pic>
        <p:nvPicPr>
          <p:cNvPr id="3" name="Image 0" descr="preencoded.png">    </p:cNvPr>
          <p:cNvPicPr>
            <a:picLocks noChangeAspect="1"/>
          </p:cNvPicPr>
          <p:nvPr/>
        </p:nvPicPr>
        <p:blipFill>
          <a:blip r:embed="rId1"/>
          <a:stretch>
            <a:fillRect/>
          </a:stretch>
        </p:blipFill>
        <p:spPr>
          <a:xfrm>
            <a:off x="3230642" y="2411611"/>
            <a:ext cx="1620679" cy="1262420"/>
          </a:xfrm>
          <a:prstGeom prst="rect">
            <a:avLst/>
          </a:prstGeom>
        </p:spPr>
      </p:pic>
      <p:sp>
        <p:nvSpPr>
          <p:cNvPr id="4" name="Text 1"/>
          <p:cNvSpPr/>
          <p:nvPr/>
        </p:nvSpPr>
        <p:spPr>
          <a:xfrm>
            <a:off x="3993237" y="2980134"/>
            <a:ext cx="95369" cy="438150"/>
          </a:xfrm>
          <a:prstGeom prst="rect">
            <a:avLst/>
          </a:prstGeom>
          <a:noFill/>
          <a:ln/>
        </p:spPr>
        <p:txBody>
          <a:bodyPr wrap="none" lIns="0" tIns="0" rIns="0" bIns="0" rtlCol="0" anchor="t"/>
          <a:lstStyle/>
          <a:p>
            <a:pPr algn="ctr" indent="0" marL="0">
              <a:lnSpc>
                <a:spcPts val="3450"/>
              </a:lnSpc>
              <a:buNone/>
            </a:pPr>
            <a:r>
              <a:rPr lang="en-US" sz="2150" dirty="0">
                <a:solidFill>
                  <a:srgbClr val="464646"/>
                </a:solidFill>
                <a:latin typeface="DM Sans Semi Bold" pitchFamily="34" charset="0"/>
                <a:ea typeface="DM Sans Semi Bold" pitchFamily="34" charset="-122"/>
                <a:cs typeface="DM Sans Semi Bold" pitchFamily="34" charset="-120"/>
              </a:rPr>
              <a:t>1</a:t>
            </a:r>
            <a:endParaRPr lang="en-US" sz="2150" dirty="0"/>
          </a:p>
        </p:txBody>
      </p:sp>
      <p:sp>
        <p:nvSpPr>
          <p:cNvPr id="5" name="Text 2"/>
          <p:cNvSpPr/>
          <p:nvPr/>
        </p:nvSpPr>
        <p:spPr>
          <a:xfrm>
            <a:off x="5070396" y="2630686"/>
            <a:ext cx="2738914" cy="342305"/>
          </a:xfrm>
          <a:prstGeom prst="rect">
            <a:avLst/>
          </a:prstGeom>
          <a:noFill/>
          <a:ln/>
        </p:spPr>
        <p:txBody>
          <a:bodyPr wrap="none" lIns="0" tIns="0" rIns="0" bIns="0" rtlCol="0" anchor="t"/>
          <a:lstStyle/>
          <a:p>
            <a:pPr algn="l" indent="0" marL="0">
              <a:lnSpc>
                <a:spcPts val="2650"/>
              </a:lnSpc>
              <a:buNone/>
            </a:pPr>
            <a:r>
              <a:rPr lang="en-US" sz="2150" dirty="0">
                <a:solidFill>
                  <a:srgbClr val="464646"/>
                </a:solidFill>
                <a:latin typeface="DM Sans Semi Bold" pitchFamily="34" charset="0"/>
                <a:ea typeface="DM Sans Semi Bold" pitchFamily="34" charset="-122"/>
                <a:cs typeface="DM Sans Semi Bold" pitchFamily="34" charset="-120"/>
              </a:rPr>
              <a:t>Data Privacy</a:t>
            </a:r>
            <a:endParaRPr lang="en-US" sz="2150" dirty="0"/>
          </a:p>
        </p:txBody>
      </p:sp>
      <p:sp>
        <p:nvSpPr>
          <p:cNvPr id="6" name="Text 3"/>
          <p:cNvSpPr/>
          <p:nvPr/>
        </p:nvSpPr>
        <p:spPr>
          <a:xfrm>
            <a:off x="5070396" y="3104436"/>
            <a:ext cx="3267670" cy="350520"/>
          </a:xfrm>
          <a:prstGeom prst="rect">
            <a:avLst/>
          </a:prstGeom>
          <a:noFill/>
          <a:ln/>
        </p:spPr>
        <p:txBody>
          <a:bodyPr wrap="none" lIns="0" tIns="0" rIns="0" bIns="0" rtlCol="0" anchor="t"/>
          <a:lstStyle/>
          <a:p>
            <a:pPr algn="l" indent="0" marL="0">
              <a:lnSpc>
                <a:spcPts val="2750"/>
              </a:lnSpc>
              <a:buNone/>
            </a:pPr>
            <a:r>
              <a:rPr lang="en-US" sz="1700" dirty="0">
                <a:solidFill>
                  <a:srgbClr val="464646"/>
                </a:solidFill>
                <a:latin typeface="Inter Medium" pitchFamily="34" charset="0"/>
                <a:ea typeface="Inter Medium" pitchFamily="34" charset="-122"/>
                <a:cs typeface="Inter Medium" pitchFamily="34" charset="-120"/>
              </a:rPr>
              <a:t>Protecting sensitive traffic data</a:t>
            </a:r>
            <a:endParaRPr lang="en-US" sz="1700" dirty="0"/>
          </a:p>
        </p:txBody>
      </p:sp>
      <p:sp>
        <p:nvSpPr>
          <p:cNvPr id="7" name="Shape 4"/>
          <p:cNvSpPr/>
          <p:nvPr/>
        </p:nvSpPr>
        <p:spPr>
          <a:xfrm>
            <a:off x="4906089" y="3686175"/>
            <a:ext cx="8902660" cy="15240"/>
          </a:xfrm>
          <a:prstGeom prst="roundRect">
            <a:avLst>
              <a:gd name="adj" fmla="val 215668"/>
            </a:avLst>
          </a:prstGeom>
          <a:solidFill>
            <a:srgbClr val="D8D4D4"/>
          </a:solidFill>
          <a:ln/>
        </p:spPr>
      </p:sp>
      <p:pic>
        <p:nvPicPr>
          <p:cNvPr id="8" name="Image 1" descr="preencoded.png">    </p:cNvPr>
          <p:cNvPicPr>
            <a:picLocks noChangeAspect="1"/>
          </p:cNvPicPr>
          <p:nvPr/>
        </p:nvPicPr>
        <p:blipFill>
          <a:blip r:embed="rId2"/>
          <a:stretch>
            <a:fillRect/>
          </a:stretch>
        </p:blipFill>
        <p:spPr>
          <a:xfrm>
            <a:off x="2420303" y="3728799"/>
            <a:ext cx="3241358" cy="1262420"/>
          </a:xfrm>
          <a:prstGeom prst="rect">
            <a:avLst/>
          </a:prstGeom>
        </p:spPr>
      </p:pic>
      <p:sp>
        <p:nvSpPr>
          <p:cNvPr id="9" name="Text 5"/>
          <p:cNvSpPr/>
          <p:nvPr/>
        </p:nvSpPr>
        <p:spPr>
          <a:xfrm>
            <a:off x="3961924" y="4140875"/>
            <a:ext cx="158115" cy="438150"/>
          </a:xfrm>
          <a:prstGeom prst="rect">
            <a:avLst/>
          </a:prstGeom>
          <a:noFill/>
          <a:ln/>
        </p:spPr>
        <p:txBody>
          <a:bodyPr wrap="none" lIns="0" tIns="0" rIns="0" bIns="0" rtlCol="0" anchor="t"/>
          <a:lstStyle/>
          <a:p>
            <a:pPr algn="ctr" indent="0" marL="0">
              <a:lnSpc>
                <a:spcPts val="3450"/>
              </a:lnSpc>
              <a:buNone/>
            </a:pPr>
            <a:r>
              <a:rPr lang="en-US" sz="2150" dirty="0">
                <a:solidFill>
                  <a:srgbClr val="464646"/>
                </a:solidFill>
                <a:latin typeface="DM Sans Semi Bold" pitchFamily="34" charset="0"/>
                <a:ea typeface="DM Sans Semi Bold" pitchFamily="34" charset="-122"/>
                <a:cs typeface="DM Sans Semi Bold" pitchFamily="34" charset="-120"/>
              </a:rPr>
              <a:t>2</a:t>
            </a:r>
            <a:endParaRPr lang="en-US" sz="2150" dirty="0"/>
          </a:p>
        </p:txBody>
      </p:sp>
      <p:sp>
        <p:nvSpPr>
          <p:cNvPr id="10" name="Text 6"/>
          <p:cNvSpPr/>
          <p:nvPr/>
        </p:nvSpPr>
        <p:spPr>
          <a:xfrm>
            <a:off x="5880735" y="3947874"/>
            <a:ext cx="4384358" cy="342305"/>
          </a:xfrm>
          <a:prstGeom prst="rect">
            <a:avLst/>
          </a:prstGeom>
          <a:noFill/>
          <a:ln/>
        </p:spPr>
        <p:txBody>
          <a:bodyPr wrap="none" lIns="0" tIns="0" rIns="0" bIns="0" rtlCol="0" anchor="t"/>
          <a:lstStyle/>
          <a:p>
            <a:pPr algn="l" indent="0" marL="0">
              <a:lnSpc>
                <a:spcPts val="2650"/>
              </a:lnSpc>
              <a:buNone/>
            </a:pPr>
            <a:r>
              <a:rPr lang="en-US" sz="2150" dirty="0">
                <a:solidFill>
                  <a:srgbClr val="464646"/>
                </a:solidFill>
                <a:latin typeface="DM Sans Semi Bold" pitchFamily="34" charset="0"/>
                <a:ea typeface="DM Sans Semi Bold" pitchFamily="34" charset="-122"/>
                <a:cs typeface="DM Sans Semi Bold" pitchFamily="34" charset="-120"/>
              </a:rPr>
              <a:t>Integration with Existing Systems</a:t>
            </a:r>
            <a:endParaRPr lang="en-US" sz="2150" dirty="0"/>
          </a:p>
        </p:txBody>
      </p:sp>
      <p:sp>
        <p:nvSpPr>
          <p:cNvPr id="11" name="Text 7"/>
          <p:cNvSpPr/>
          <p:nvPr/>
        </p:nvSpPr>
        <p:spPr>
          <a:xfrm>
            <a:off x="5880735" y="4421624"/>
            <a:ext cx="4754404" cy="350520"/>
          </a:xfrm>
          <a:prstGeom prst="rect">
            <a:avLst/>
          </a:prstGeom>
          <a:noFill/>
          <a:ln/>
        </p:spPr>
        <p:txBody>
          <a:bodyPr wrap="none" lIns="0" tIns="0" rIns="0" bIns="0" rtlCol="0" anchor="t"/>
          <a:lstStyle/>
          <a:p>
            <a:pPr algn="l" indent="0" marL="0">
              <a:lnSpc>
                <a:spcPts val="2750"/>
              </a:lnSpc>
              <a:buNone/>
            </a:pPr>
            <a:r>
              <a:rPr lang="en-US" sz="1700" dirty="0">
                <a:solidFill>
                  <a:srgbClr val="464646"/>
                </a:solidFill>
                <a:latin typeface="Inter Medium" pitchFamily="34" charset="0"/>
                <a:ea typeface="Inter Medium" pitchFamily="34" charset="-122"/>
                <a:cs typeface="Inter Medium" pitchFamily="34" charset="-120"/>
              </a:rPr>
              <a:t>Connecting with existing traffic infrastructure</a:t>
            </a:r>
            <a:endParaRPr lang="en-US" sz="1700" dirty="0"/>
          </a:p>
        </p:txBody>
      </p:sp>
      <p:sp>
        <p:nvSpPr>
          <p:cNvPr id="12" name="Shape 8"/>
          <p:cNvSpPr/>
          <p:nvPr/>
        </p:nvSpPr>
        <p:spPr>
          <a:xfrm>
            <a:off x="5716429" y="5003363"/>
            <a:ext cx="8092321" cy="15240"/>
          </a:xfrm>
          <a:prstGeom prst="roundRect">
            <a:avLst>
              <a:gd name="adj" fmla="val 215668"/>
            </a:avLst>
          </a:prstGeom>
          <a:solidFill>
            <a:srgbClr val="D8D4D4"/>
          </a:solidFill>
          <a:ln/>
        </p:spPr>
      </p:sp>
      <p:pic>
        <p:nvPicPr>
          <p:cNvPr id="13" name="Image 2" descr="preencoded.png">    </p:cNvPr>
          <p:cNvPicPr>
            <a:picLocks noChangeAspect="1"/>
          </p:cNvPicPr>
          <p:nvPr/>
        </p:nvPicPr>
        <p:blipFill>
          <a:blip r:embed="rId3"/>
          <a:stretch>
            <a:fillRect/>
          </a:stretch>
        </p:blipFill>
        <p:spPr>
          <a:xfrm>
            <a:off x="1609963" y="5045988"/>
            <a:ext cx="4862036" cy="1262420"/>
          </a:xfrm>
          <a:prstGeom prst="rect">
            <a:avLst/>
          </a:prstGeom>
        </p:spPr>
      </p:pic>
      <p:sp>
        <p:nvSpPr>
          <p:cNvPr id="14" name="Text 9"/>
          <p:cNvSpPr/>
          <p:nvPr/>
        </p:nvSpPr>
        <p:spPr>
          <a:xfrm>
            <a:off x="3958828" y="5458063"/>
            <a:ext cx="164068" cy="438150"/>
          </a:xfrm>
          <a:prstGeom prst="rect">
            <a:avLst/>
          </a:prstGeom>
          <a:noFill/>
          <a:ln/>
        </p:spPr>
        <p:txBody>
          <a:bodyPr wrap="none" lIns="0" tIns="0" rIns="0" bIns="0" rtlCol="0" anchor="t"/>
          <a:lstStyle/>
          <a:p>
            <a:pPr algn="ctr" indent="0" marL="0">
              <a:lnSpc>
                <a:spcPts val="3450"/>
              </a:lnSpc>
              <a:buNone/>
            </a:pPr>
            <a:r>
              <a:rPr lang="en-US" sz="2150" dirty="0">
                <a:solidFill>
                  <a:srgbClr val="464646"/>
                </a:solidFill>
                <a:latin typeface="DM Sans Semi Bold" pitchFamily="34" charset="0"/>
                <a:ea typeface="DM Sans Semi Bold" pitchFamily="34" charset="-122"/>
                <a:cs typeface="DM Sans Semi Bold" pitchFamily="34" charset="-120"/>
              </a:rPr>
              <a:t>3</a:t>
            </a:r>
            <a:endParaRPr lang="en-US" sz="2150" dirty="0"/>
          </a:p>
        </p:txBody>
      </p:sp>
      <p:sp>
        <p:nvSpPr>
          <p:cNvPr id="15" name="Text 10"/>
          <p:cNvSpPr/>
          <p:nvPr/>
        </p:nvSpPr>
        <p:spPr>
          <a:xfrm>
            <a:off x="6691074" y="5265063"/>
            <a:ext cx="2738914" cy="342305"/>
          </a:xfrm>
          <a:prstGeom prst="rect">
            <a:avLst/>
          </a:prstGeom>
          <a:noFill/>
          <a:ln/>
        </p:spPr>
        <p:txBody>
          <a:bodyPr wrap="none" lIns="0" tIns="0" rIns="0" bIns="0" rtlCol="0" anchor="t"/>
          <a:lstStyle/>
          <a:p>
            <a:pPr algn="l" indent="0" marL="0">
              <a:lnSpc>
                <a:spcPts val="2650"/>
              </a:lnSpc>
              <a:buNone/>
            </a:pPr>
            <a:r>
              <a:rPr lang="en-US" sz="2150" dirty="0">
                <a:solidFill>
                  <a:srgbClr val="464646"/>
                </a:solidFill>
                <a:latin typeface="DM Sans Semi Bold" pitchFamily="34" charset="0"/>
                <a:ea typeface="DM Sans Semi Bold" pitchFamily="34" charset="-122"/>
                <a:cs typeface="DM Sans Semi Bold" pitchFamily="34" charset="-120"/>
              </a:rPr>
              <a:t>Public Acceptance</a:t>
            </a:r>
            <a:endParaRPr lang="en-US" sz="2150" dirty="0"/>
          </a:p>
        </p:txBody>
      </p:sp>
      <p:sp>
        <p:nvSpPr>
          <p:cNvPr id="16" name="Text 11"/>
          <p:cNvSpPr/>
          <p:nvPr/>
        </p:nvSpPr>
        <p:spPr>
          <a:xfrm>
            <a:off x="6691074" y="5738813"/>
            <a:ext cx="4971931" cy="350520"/>
          </a:xfrm>
          <a:prstGeom prst="rect">
            <a:avLst/>
          </a:prstGeom>
          <a:noFill/>
          <a:ln/>
        </p:spPr>
        <p:txBody>
          <a:bodyPr wrap="none" lIns="0" tIns="0" rIns="0" bIns="0" rtlCol="0" anchor="t"/>
          <a:lstStyle/>
          <a:p>
            <a:pPr algn="l" indent="0" marL="0">
              <a:lnSpc>
                <a:spcPts val="2750"/>
              </a:lnSpc>
              <a:buNone/>
            </a:pPr>
            <a:r>
              <a:rPr lang="en-US" sz="1700" dirty="0">
                <a:solidFill>
                  <a:srgbClr val="464646"/>
                </a:solidFill>
                <a:latin typeface="Inter Medium" pitchFamily="34" charset="0"/>
                <a:ea typeface="Inter Medium" pitchFamily="34" charset="-122"/>
                <a:cs typeface="Inter Medium" pitchFamily="34" charset="-120"/>
              </a:rPr>
              <a:t>Addressing concerns about potential disruption</a:t>
            </a:r>
            <a:endParaRPr lang="en-US" sz="1700" dirty="0"/>
          </a:p>
        </p:txBody>
      </p:sp>
      <p:sp>
        <p:nvSpPr>
          <p:cNvPr id="17" name="Shape 12"/>
          <p:cNvSpPr/>
          <p:nvPr/>
        </p:nvSpPr>
        <p:spPr>
          <a:xfrm>
            <a:off x="6526768" y="6320552"/>
            <a:ext cx="7281982" cy="15240"/>
          </a:xfrm>
          <a:prstGeom prst="roundRect">
            <a:avLst>
              <a:gd name="adj" fmla="val 215668"/>
            </a:avLst>
          </a:prstGeom>
          <a:solidFill>
            <a:srgbClr val="D8D4D4"/>
          </a:solidFill>
          <a:ln/>
        </p:spPr>
      </p:sp>
      <p:pic>
        <p:nvPicPr>
          <p:cNvPr id="18" name="Image 3" descr="preencoded.png">    </p:cNvPr>
          <p:cNvPicPr>
            <a:picLocks noChangeAspect="1"/>
          </p:cNvPicPr>
          <p:nvPr/>
        </p:nvPicPr>
        <p:blipFill>
          <a:blip r:embed="rId4"/>
          <a:stretch>
            <a:fillRect/>
          </a:stretch>
        </p:blipFill>
        <p:spPr>
          <a:xfrm>
            <a:off x="799505" y="6363176"/>
            <a:ext cx="6482834" cy="1262420"/>
          </a:xfrm>
          <a:prstGeom prst="rect">
            <a:avLst/>
          </a:prstGeom>
        </p:spPr>
      </p:pic>
      <p:sp>
        <p:nvSpPr>
          <p:cNvPr id="19" name="Text 13"/>
          <p:cNvSpPr/>
          <p:nvPr/>
        </p:nvSpPr>
        <p:spPr>
          <a:xfrm>
            <a:off x="3953470" y="6775252"/>
            <a:ext cx="174784" cy="438150"/>
          </a:xfrm>
          <a:prstGeom prst="rect">
            <a:avLst/>
          </a:prstGeom>
          <a:noFill/>
          <a:ln/>
        </p:spPr>
        <p:txBody>
          <a:bodyPr wrap="none" lIns="0" tIns="0" rIns="0" bIns="0" rtlCol="0" anchor="t"/>
          <a:lstStyle/>
          <a:p>
            <a:pPr algn="ctr" indent="0" marL="0">
              <a:lnSpc>
                <a:spcPts val="3450"/>
              </a:lnSpc>
              <a:buNone/>
            </a:pPr>
            <a:r>
              <a:rPr lang="en-US" sz="2150" dirty="0">
                <a:solidFill>
                  <a:srgbClr val="464646"/>
                </a:solidFill>
                <a:latin typeface="DM Sans Semi Bold" pitchFamily="34" charset="0"/>
                <a:ea typeface="DM Sans Semi Bold" pitchFamily="34" charset="-122"/>
                <a:cs typeface="DM Sans Semi Bold" pitchFamily="34" charset="-120"/>
              </a:rPr>
              <a:t>4</a:t>
            </a:r>
            <a:endParaRPr lang="en-US" sz="2150" dirty="0"/>
          </a:p>
        </p:txBody>
      </p:sp>
      <p:sp>
        <p:nvSpPr>
          <p:cNvPr id="20" name="Text 14"/>
          <p:cNvSpPr/>
          <p:nvPr/>
        </p:nvSpPr>
        <p:spPr>
          <a:xfrm>
            <a:off x="7501414" y="6582251"/>
            <a:ext cx="2928818" cy="342305"/>
          </a:xfrm>
          <a:prstGeom prst="rect">
            <a:avLst/>
          </a:prstGeom>
          <a:noFill/>
          <a:ln/>
        </p:spPr>
        <p:txBody>
          <a:bodyPr wrap="none" lIns="0" tIns="0" rIns="0" bIns="0" rtlCol="0" anchor="t"/>
          <a:lstStyle/>
          <a:p>
            <a:pPr algn="l" indent="0" marL="0">
              <a:lnSpc>
                <a:spcPts val="2650"/>
              </a:lnSpc>
              <a:buNone/>
            </a:pPr>
            <a:r>
              <a:rPr lang="en-US" sz="2150" dirty="0">
                <a:solidFill>
                  <a:srgbClr val="464646"/>
                </a:solidFill>
                <a:latin typeface="DM Sans Semi Bold" pitchFamily="34" charset="0"/>
                <a:ea typeface="DM Sans Semi Bold" pitchFamily="34" charset="-122"/>
                <a:cs typeface="DM Sans Semi Bold" pitchFamily="34" charset="-120"/>
              </a:rPr>
              <a:t>Ongoing Development</a:t>
            </a:r>
            <a:endParaRPr lang="en-US" sz="2150" dirty="0"/>
          </a:p>
        </p:txBody>
      </p:sp>
      <p:sp>
        <p:nvSpPr>
          <p:cNvPr id="21" name="Text 15"/>
          <p:cNvSpPr/>
          <p:nvPr/>
        </p:nvSpPr>
        <p:spPr>
          <a:xfrm>
            <a:off x="7501414" y="7056001"/>
            <a:ext cx="4902041" cy="350520"/>
          </a:xfrm>
          <a:prstGeom prst="rect">
            <a:avLst/>
          </a:prstGeom>
          <a:noFill/>
          <a:ln/>
        </p:spPr>
        <p:txBody>
          <a:bodyPr wrap="none" lIns="0" tIns="0" rIns="0" bIns="0" rtlCol="0" anchor="t"/>
          <a:lstStyle/>
          <a:p>
            <a:pPr algn="l" indent="0" marL="0">
              <a:lnSpc>
                <a:spcPts val="2750"/>
              </a:lnSpc>
              <a:buNone/>
            </a:pPr>
            <a:r>
              <a:rPr lang="en-US" sz="1700" dirty="0">
                <a:solidFill>
                  <a:srgbClr val="464646"/>
                </a:solidFill>
                <a:latin typeface="Inter Medium" pitchFamily="34" charset="0"/>
                <a:ea typeface="Inter Medium" pitchFamily="34" charset="-122"/>
                <a:cs typeface="Inter Medium" pitchFamily="34" charset="-120"/>
              </a:rPr>
              <a:t>Continuously improving the system's accuracy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2025-01-31T19:49:54Z</dcterms:created>
  <dcterms:modified xsi:type="dcterms:W3CDTF">2025-01-31T19:49:54Z</dcterms:modified>
</cp:coreProperties>
</file>